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0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Oswald Bold" charset="1" panose="00000800000000000000"/>
      <p:regular r:id="rId28"/>
    </p:embeddedFont>
    <p:embeddedFont>
      <p:font typeface="JetBrains Mono Bold" charset="1" panose="020108090301020500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notesMasters/notesMaster1.xml" Type="http://schemas.openxmlformats.org/officeDocument/2006/relationships/notesMaster"/><Relationship Id="rId31" Target="theme/theme2.xml" Type="http://schemas.openxmlformats.org/officeDocument/2006/relationships/theme"/><Relationship Id="rId32" Target="notesSlides/notesSlide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Open MongoDB Compass and show the aggregation pipelines.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5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png" Type="http://schemas.openxmlformats.org/officeDocument/2006/relationships/image"/><Relationship Id="rId6" Target="../media/image25.png" Type="http://schemas.openxmlformats.org/officeDocument/2006/relationships/image"/><Relationship Id="rId7" Target="../media/image26.svg" Type="http://schemas.openxmlformats.org/officeDocument/2006/relationships/image"/><Relationship Id="rId8" Target="../media/image27.png" Type="http://schemas.openxmlformats.org/officeDocument/2006/relationships/image"/><Relationship Id="rId9" Target="../media/image2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747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975" y="-7210303"/>
            <a:ext cx="18257025" cy="18257025"/>
          </a:xfrm>
          <a:custGeom>
            <a:avLst/>
            <a:gdLst/>
            <a:ahLst/>
            <a:cxnLst/>
            <a:rect r="r" b="b" t="t" l="l"/>
            <a:pathLst>
              <a:path h="18257025" w="18257025">
                <a:moveTo>
                  <a:pt x="0" y="0"/>
                </a:moveTo>
                <a:lnTo>
                  <a:pt x="18257025" y="0"/>
                </a:lnTo>
                <a:lnTo>
                  <a:pt x="18257025" y="18257025"/>
                </a:lnTo>
                <a:lnTo>
                  <a:pt x="0" y="182570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3429934" y="-570566"/>
            <a:ext cx="11428131" cy="11428131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FBFFF8">
                <a:alpha val="8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4002341" y="271907"/>
            <a:ext cx="10283317" cy="9014328"/>
            <a:chOff x="0" y="0"/>
            <a:chExt cx="13711089" cy="1201910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1875052" y="-47625"/>
              <a:ext cx="9960985" cy="5602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52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120158"/>
              <a:ext cx="13711089" cy="5419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722"/>
                </a:lnSpc>
              </a:pPr>
              <a:r>
                <a:rPr lang="en-US" sz="8935">
                  <a:solidFill>
                    <a:srgbClr val="4CC29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CRAZY KITCHEN</a:t>
              </a:r>
            </a:p>
            <a:p>
              <a:pPr algn="ctr">
                <a:lnSpc>
                  <a:spcPts val="10722"/>
                </a:lnSpc>
              </a:pPr>
              <a:r>
                <a:rPr lang="en-US" sz="8935">
                  <a:solidFill>
                    <a:srgbClr val="4CC29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RESTAURANT</a:t>
              </a:r>
            </a:p>
            <a:p>
              <a:pPr algn="ctr">
                <a:lnSpc>
                  <a:spcPts val="10722"/>
                </a:lnSpc>
              </a:pPr>
              <a:r>
                <a:rPr lang="en-US" sz="8935">
                  <a:solidFill>
                    <a:srgbClr val="4CC29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DBMS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875052" y="10039709"/>
              <a:ext cx="9960985" cy="19793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12"/>
                </a:lnSpc>
              </a:pPr>
              <a:r>
                <a:rPr lang="en-US" sz="2865">
                  <a:solidFill>
                    <a:srgbClr val="47474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Final Project IE 6700 Summer 2 2024</a:t>
              </a:r>
            </a:p>
            <a:p>
              <a:pPr algn="ctr">
                <a:lnSpc>
                  <a:spcPts val="4012"/>
                </a:lnSpc>
              </a:pPr>
              <a:r>
                <a:rPr lang="en-US" sz="2865">
                  <a:solidFill>
                    <a:srgbClr val="47474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Rohan Reddy Pathi</a:t>
              </a:r>
            </a:p>
            <a:p>
              <a:pPr algn="ctr">
                <a:lnSpc>
                  <a:spcPts val="4012"/>
                </a:lnSpc>
              </a:pPr>
              <a:r>
                <a:rPr lang="en-US" sz="2865">
                  <a:solidFill>
                    <a:srgbClr val="47474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Yuandi Tang</a:t>
              </a:r>
            </a:p>
          </p:txBody>
        </p:sp>
        <p:sp>
          <p:nvSpPr>
            <p:cNvPr name="AutoShape 9" id="9"/>
            <p:cNvSpPr/>
            <p:nvPr/>
          </p:nvSpPr>
          <p:spPr>
            <a:xfrm rot="0">
              <a:off x="4820398" y="9188818"/>
              <a:ext cx="4070294" cy="90373"/>
            </a:xfrm>
            <a:prstGeom prst="rect">
              <a:avLst/>
            </a:prstGeom>
            <a:solidFill>
              <a:srgbClr val="474747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747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05128" y="-561904"/>
            <a:ext cx="6444789" cy="11410808"/>
            <a:chOff x="0" y="0"/>
            <a:chExt cx="8593052" cy="1521441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2370" t="0" r="12370" b="0"/>
            <a:stretch>
              <a:fillRect/>
            </a:stretch>
          </p:blipFill>
          <p:spPr>
            <a:xfrm flipH="false" flipV="false">
              <a:off x="0" y="0"/>
              <a:ext cx="8593052" cy="7607206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12346" t="0" r="12346" b="0"/>
            <a:stretch>
              <a:fillRect/>
            </a:stretch>
          </p:blipFill>
          <p:spPr>
            <a:xfrm flipH="false" flipV="false">
              <a:off x="0" y="7607206"/>
              <a:ext cx="8593052" cy="7607206"/>
            </a:xfrm>
            <a:prstGeom prst="rect">
              <a:avLst/>
            </a:prstGeom>
          </p:spPr>
        </p:pic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6472217" y="2514600"/>
            <a:ext cx="10719432" cy="5195651"/>
            <a:chOff x="0" y="0"/>
            <a:chExt cx="14292576" cy="692753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66675"/>
              <a:ext cx="14292576" cy="42238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450"/>
                </a:lnSpc>
              </a:pPr>
              <a:r>
                <a:rPr lang="en-US" sz="6500">
                  <a:solidFill>
                    <a:srgbClr val="4CC29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SQL ANALYTICAL</a:t>
              </a:r>
            </a:p>
            <a:p>
              <a:pPr algn="l">
                <a:lnSpc>
                  <a:spcPts val="8450"/>
                </a:lnSpc>
              </a:pPr>
              <a:r>
                <a:rPr lang="en-US" sz="6500">
                  <a:solidFill>
                    <a:srgbClr val="4CC29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QUERIES</a:t>
              </a:r>
            </a:p>
            <a:p>
              <a:pPr algn="l">
                <a:lnSpc>
                  <a:spcPts val="8450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187758"/>
              <a:ext cx="13412426" cy="739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99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7369133" y="1924472"/>
            <a:ext cx="10228802" cy="4078970"/>
          </a:xfrm>
          <a:custGeom>
            <a:avLst/>
            <a:gdLst/>
            <a:ahLst/>
            <a:cxnLst/>
            <a:rect r="r" b="b" t="t" l="l"/>
            <a:pathLst>
              <a:path h="4078970" w="10228802">
                <a:moveTo>
                  <a:pt x="0" y="0"/>
                </a:moveTo>
                <a:lnTo>
                  <a:pt x="10228802" y="0"/>
                </a:lnTo>
                <a:lnTo>
                  <a:pt x="10228802" y="4078971"/>
                </a:lnTo>
                <a:lnTo>
                  <a:pt x="0" y="40789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69116" y="788254"/>
            <a:ext cx="16728819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319"/>
              </a:lnSpc>
              <a:spcBef>
                <a:spcPct val="0"/>
              </a:spcBef>
            </a:pPr>
            <a:r>
              <a:rPr lang="en-US" sz="3799" strike="noStrike" u="none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SALES PERFORMANCE OF STAFF WITH RESPECT TO DEPARTMENT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35282" y="5124450"/>
            <a:ext cx="10727382" cy="462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WITH StaffSales AS (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    SELECT s.StaffID, s.Name AS StaffName, s.Department, 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           SUM(r.Amount) AS TotalSales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    FROM Receipt r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    JOIN RestaurantOrder o ON r.OrderID = o.OrderID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    JOIN Staff s ON o.StaffID = s.StaffID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    GROUP BY s.StaffID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),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DepartmentSales AS (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SELECT Department, SUM(TotalSales) AS DepartmentTotalSales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    FROM StaffSales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    GROUP BY Department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)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SELECT ss.staffID, ss.StaffName, ss.Department, ss.TotalSales, ds.DepartmentTotalSales,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(ss.TotalSales / ds.DepartmentTotalSales) * 100 AS SalesPercentage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FROM StaffSales ss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JOIN DepartmentSales ds ON ss.Department = ds.Department </a:t>
            </a: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ORDER BY SalesPercentage DESC; 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666223" y="2380061"/>
            <a:ext cx="8593077" cy="6480751"/>
          </a:xfrm>
          <a:custGeom>
            <a:avLst/>
            <a:gdLst/>
            <a:ahLst/>
            <a:cxnLst/>
            <a:rect r="r" b="b" t="t" l="l"/>
            <a:pathLst>
              <a:path h="6480751" w="8593077">
                <a:moveTo>
                  <a:pt x="0" y="0"/>
                </a:moveTo>
                <a:lnTo>
                  <a:pt x="8593077" y="0"/>
                </a:lnTo>
                <a:lnTo>
                  <a:pt x="8593077" y="6480751"/>
                </a:lnTo>
                <a:lnTo>
                  <a:pt x="0" y="64807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42086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69116" y="797779"/>
            <a:ext cx="16728819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179"/>
              </a:lnSpc>
              <a:spcBef>
                <a:spcPct val="0"/>
              </a:spcBef>
            </a:pPr>
            <a:r>
              <a:rPr lang="en-US" sz="3699" strike="noStrike" u="none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IDENTIFY CUSTOMERS WHO HAVE NOT ORDERED ANYTHING IN THE LAST 7 DAYS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361011"/>
            <a:ext cx="7192417" cy="3342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9"/>
              </a:lnSpc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SELECT C.CustomerID, C.Name AS CustomerName, </a:t>
            </a:r>
          </a:p>
          <a:p>
            <a:pPr algn="l">
              <a:lnSpc>
                <a:spcPts val="2079"/>
              </a:lnSpc>
            </a:pPr>
          </a:p>
          <a:p>
            <a:pPr algn="l">
              <a:lnSpc>
                <a:spcPts val="2079"/>
              </a:lnSpc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    MAX(O.OrderDatetime) AS LastOrderDate </a:t>
            </a:r>
          </a:p>
          <a:p>
            <a:pPr algn="l">
              <a:lnSpc>
                <a:spcPts val="2079"/>
              </a:lnSpc>
            </a:pPr>
          </a:p>
          <a:p>
            <a:pPr algn="l">
              <a:lnSpc>
                <a:spcPts val="2079"/>
              </a:lnSpc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FROM Customer C </a:t>
            </a:r>
          </a:p>
          <a:p>
            <a:pPr algn="l">
              <a:lnSpc>
                <a:spcPts val="2079"/>
              </a:lnSpc>
            </a:pPr>
          </a:p>
          <a:p>
            <a:pPr algn="l">
              <a:lnSpc>
                <a:spcPts val="2079"/>
              </a:lnSpc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LEFT JOIN RestaurantOrder O ON C.CustomerID = O.CustomerID </a:t>
            </a:r>
          </a:p>
          <a:p>
            <a:pPr algn="l">
              <a:lnSpc>
                <a:spcPts val="2079"/>
              </a:lnSpc>
            </a:pPr>
          </a:p>
          <a:p>
            <a:pPr algn="l">
              <a:lnSpc>
                <a:spcPts val="2079"/>
              </a:lnSpc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GROUP BY C.CustomerID, C.Name </a:t>
            </a:r>
          </a:p>
          <a:p>
            <a:pPr algn="l">
              <a:lnSpc>
                <a:spcPts val="2079"/>
              </a:lnSpc>
            </a:pPr>
          </a:p>
          <a:p>
            <a:pPr algn="l">
              <a:lnSpc>
                <a:spcPts val="2079"/>
              </a:lnSpc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HAVING MAX(O.OrderDatetime) &lt; CURDATE() - INTERVAL 7 DAY </a:t>
            </a:r>
          </a:p>
          <a:p>
            <a:pPr algn="l">
              <a:lnSpc>
                <a:spcPts val="2079"/>
              </a:lnSpc>
            </a:pPr>
          </a:p>
          <a:p>
            <a:pPr algn="l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ORDER BY LastOrderDate;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9233526" y="2832739"/>
            <a:ext cx="8027390" cy="6133287"/>
          </a:xfrm>
          <a:custGeom>
            <a:avLst/>
            <a:gdLst/>
            <a:ahLst/>
            <a:cxnLst/>
            <a:rect r="r" b="b" t="t" l="l"/>
            <a:pathLst>
              <a:path h="6133287" w="8027390">
                <a:moveTo>
                  <a:pt x="0" y="0"/>
                </a:moveTo>
                <a:lnTo>
                  <a:pt x="8027390" y="0"/>
                </a:lnTo>
                <a:lnTo>
                  <a:pt x="8027390" y="6133287"/>
                </a:lnTo>
                <a:lnTo>
                  <a:pt x="0" y="61332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69116" y="797779"/>
            <a:ext cx="16728819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179"/>
              </a:lnSpc>
              <a:spcBef>
                <a:spcPct val="0"/>
              </a:spcBef>
            </a:pPr>
            <a:r>
              <a:rPr lang="en-US" sz="3699" strike="noStrike" u="none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CUSTOMER SEGMENTATION BASED ON SPEND AND FREQUENCY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813689"/>
            <a:ext cx="6231582" cy="4113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SELECT c.CustomerID, c.Name,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</a:t>
            </a: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CASE 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  WHEN TotalSpent &gt; 500 AND TotalOrders &gt; 10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    </a:t>
            </a: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THEN 'High Value Frequent'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  WHEN TotalSpent &gt; 500 THEN 'High Value'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  WHEN TotalOrders &gt; 10 THEN 'Frequent'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    ELSE 'Occasional'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  END AS CustomerSegment </a:t>
            </a:r>
          </a:p>
          <a:p>
            <a:pPr algn="l">
              <a:lnSpc>
                <a:spcPts val="2085"/>
              </a:lnSpc>
            </a:pP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FROM Customer c JOIN (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</a:t>
            </a: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SELECT CustomerID, 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  SUM(r.Amount) AS TotalSpent, 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  COUNT(o.OrderID) AS TotalOrders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FROM Receipt r </a:t>
            </a:r>
          </a:p>
          <a:p>
            <a:pPr algn="l">
              <a:lnSpc>
                <a:spcPts val="2085"/>
              </a:lnSpc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JOIN RestaurantOrder o ON r.OrderID = o.OrderID </a:t>
            </a:r>
          </a:p>
          <a:p>
            <a:pPr algn="l">
              <a:lnSpc>
                <a:spcPts val="2085"/>
              </a:lnSpc>
              <a:spcBef>
                <a:spcPct val="0"/>
              </a:spcBef>
            </a:pPr>
            <a:r>
              <a:rPr lang="en-US" sz="1604">
                <a:solidFill>
                  <a:srgbClr val="000000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   GROUP BY CustomerID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747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05128" y="-561904"/>
            <a:ext cx="6444789" cy="11410808"/>
            <a:chOff x="0" y="0"/>
            <a:chExt cx="8593052" cy="1521441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2370" t="0" r="12370" b="0"/>
            <a:stretch>
              <a:fillRect/>
            </a:stretch>
          </p:blipFill>
          <p:spPr>
            <a:xfrm flipH="false" flipV="false">
              <a:off x="0" y="0"/>
              <a:ext cx="8593052" cy="7607206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12370" t="0" r="12370" b="0"/>
            <a:stretch>
              <a:fillRect/>
            </a:stretch>
          </p:blipFill>
          <p:spPr>
            <a:xfrm flipH="false" flipV="false">
              <a:off x="0" y="7607206"/>
              <a:ext cx="8593052" cy="7607206"/>
            </a:xfrm>
            <a:prstGeom prst="rect">
              <a:avLst/>
            </a:prstGeom>
          </p:spPr>
        </p:pic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6472217" y="3048000"/>
            <a:ext cx="10719432" cy="4128851"/>
            <a:chOff x="0" y="0"/>
            <a:chExt cx="14292576" cy="550513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66675"/>
              <a:ext cx="14292576" cy="28014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450"/>
                </a:lnSpc>
              </a:pPr>
              <a:r>
                <a:rPr lang="en-US" sz="6500">
                  <a:solidFill>
                    <a:srgbClr val="4CC29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NoSQL IMPLEMENTATION  USING MongoDB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765358"/>
              <a:ext cx="13412426" cy="739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99"/>
                </a:lnSpc>
              </a:pP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1981554"/>
            <a:ext cx="15637471" cy="8053297"/>
          </a:xfrm>
          <a:custGeom>
            <a:avLst/>
            <a:gdLst/>
            <a:ahLst/>
            <a:cxnLst/>
            <a:rect r="r" b="b" t="t" l="l"/>
            <a:pathLst>
              <a:path h="8053297" w="15637471">
                <a:moveTo>
                  <a:pt x="0" y="0"/>
                </a:moveTo>
                <a:lnTo>
                  <a:pt x="15637471" y="0"/>
                </a:lnTo>
                <a:lnTo>
                  <a:pt x="15637471" y="8053297"/>
                </a:lnTo>
                <a:lnTo>
                  <a:pt x="0" y="8053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35807"/>
            <a:ext cx="15931050" cy="88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MIGRATING DATABASE FROM MYSQL TO MONGO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747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05128" y="-561904"/>
            <a:ext cx="6444789" cy="11410808"/>
            <a:chOff x="0" y="0"/>
            <a:chExt cx="8593052" cy="1521441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2370" t="0" r="12370" b="0"/>
            <a:stretch>
              <a:fillRect/>
            </a:stretch>
          </p:blipFill>
          <p:spPr>
            <a:xfrm flipH="false" flipV="false">
              <a:off x="0" y="0"/>
              <a:ext cx="8593052" cy="7607206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12370" t="0" r="12370" b="0"/>
            <a:stretch>
              <a:fillRect/>
            </a:stretch>
          </p:blipFill>
          <p:spPr>
            <a:xfrm flipH="false" flipV="false">
              <a:off x="0" y="7607206"/>
              <a:ext cx="8593052" cy="7607206"/>
            </a:xfrm>
            <a:prstGeom prst="rect">
              <a:avLst/>
            </a:prstGeom>
          </p:spPr>
        </p:pic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6472217" y="3048000"/>
            <a:ext cx="10719432" cy="4128851"/>
            <a:chOff x="0" y="0"/>
            <a:chExt cx="14292576" cy="550513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66675"/>
              <a:ext cx="14292576" cy="28014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450"/>
                </a:lnSpc>
              </a:pPr>
              <a:r>
                <a:rPr lang="en-US" sz="6500">
                  <a:solidFill>
                    <a:srgbClr val="4CC29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ANALYTICAL VISUALIZATION WITH PYTHON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765358"/>
              <a:ext cx="13412426" cy="739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99"/>
                </a:lnSpc>
              </a:pP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1240225"/>
            <a:ext cx="15781275" cy="9046775"/>
          </a:xfrm>
          <a:custGeom>
            <a:avLst/>
            <a:gdLst/>
            <a:ahLst/>
            <a:cxnLst/>
            <a:rect r="r" b="b" t="t" l="l"/>
            <a:pathLst>
              <a:path h="9046775" w="15781275">
                <a:moveTo>
                  <a:pt x="0" y="0"/>
                </a:moveTo>
                <a:lnTo>
                  <a:pt x="15781275" y="0"/>
                </a:lnTo>
                <a:lnTo>
                  <a:pt x="15781275" y="9046775"/>
                </a:lnTo>
                <a:lnTo>
                  <a:pt x="0" y="90467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78475" y="372011"/>
            <a:ext cx="15931050" cy="88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WEEKLY SALES TREND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1413975"/>
            <a:ext cx="16952058" cy="8701199"/>
          </a:xfrm>
          <a:custGeom>
            <a:avLst/>
            <a:gdLst/>
            <a:ahLst/>
            <a:cxnLst/>
            <a:rect r="r" b="b" t="t" l="l"/>
            <a:pathLst>
              <a:path h="8701199" w="16952058">
                <a:moveTo>
                  <a:pt x="0" y="0"/>
                </a:moveTo>
                <a:lnTo>
                  <a:pt x="16952058" y="0"/>
                </a:lnTo>
                <a:lnTo>
                  <a:pt x="16952058" y="8701199"/>
                </a:lnTo>
                <a:lnTo>
                  <a:pt x="0" y="87011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72011"/>
            <a:ext cx="15931050" cy="88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AVERAGE ORDER BY HOUR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892507" y="1328250"/>
            <a:ext cx="14502986" cy="8902125"/>
          </a:xfrm>
          <a:custGeom>
            <a:avLst/>
            <a:gdLst/>
            <a:ahLst/>
            <a:cxnLst/>
            <a:rect r="r" b="b" t="t" l="l"/>
            <a:pathLst>
              <a:path h="8902125" w="14502986">
                <a:moveTo>
                  <a:pt x="0" y="0"/>
                </a:moveTo>
                <a:lnTo>
                  <a:pt x="14502986" y="0"/>
                </a:lnTo>
                <a:lnTo>
                  <a:pt x="14502986" y="8902125"/>
                </a:lnTo>
                <a:lnTo>
                  <a:pt x="0" y="89021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72011"/>
            <a:ext cx="15931050" cy="88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TOP STAFF PERFORMANCE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9144000" y="1569405"/>
            <a:ext cx="11586992" cy="8229600"/>
          </a:xfrm>
          <a:custGeom>
            <a:avLst/>
            <a:gdLst/>
            <a:ahLst/>
            <a:cxnLst/>
            <a:rect r="r" b="b" t="t" l="l"/>
            <a:pathLst>
              <a:path h="8229600" w="11586992">
                <a:moveTo>
                  <a:pt x="0" y="0"/>
                </a:moveTo>
                <a:lnTo>
                  <a:pt x="11586992" y="0"/>
                </a:lnTo>
                <a:lnTo>
                  <a:pt x="1158699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086" t="0" r="-13086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64454" y="1261575"/>
            <a:ext cx="8551779" cy="1042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85"/>
              </a:lnSpc>
            </a:pPr>
            <a:r>
              <a:rPr lang="en-US" sz="6450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TOPICS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4454" y="3341496"/>
            <a:ext cx="7839011" cy="413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13"/>
              </a:lnSpc>
            </a:pPr>
            <a:r>
              <a:rPr lang="en-US" sz="3549">
                <a:solidFill>
                  <a:srgbClr val="474747"/>
                </a:solidFill>
                <a:latin typeface="Oswald Bold"/>
                <a:ea typeface="Oswald Bold"/>
                <a:cs typeface="Oswald Bold"/>
                <a:sym typeface="Oswald Bold"/>
              </a:rPr>
              <a:t>1. DATABASE DESIGN</a:t>
            </a:r>
          </a:p>
          <a:p>
            <a:pPr algn="l">
              <a:lnSpc>
                <a:spcPts val="8413"/>
              </a:lnSpc>
            </a:pPr>
            <a:r>
              <a:rPr lang="en-US" sz="3549">
                <a:solidFill>
                  <a:srgbClr val="474747"/>
                </a:solidFill>
                <a:latin typeface="Oswald Bold"/>
                <a:ea typeface="Oswald Bold"/>
                <a:cs typeface="Oswald Bold"/>
                <a:sym typeface="Oswald Bold"/>
              </a:rPr>
              <a:t>2. DATABASE IMPLEMENTATION </a:t>
            </a:r>
          </a:p>
          <a:p>
            <a:pPr algn="l">
              <a:lnSpc>
                <a:spcPts val="8413"/>
              </a:lnSpc>
            </a:pPr>
            <a:r>
              <a:rPr lang="en-US" sz="3549">
                <a:solidFill>
                  <a:srgbClr val="474747"/>
                </a:solidFill>
                <a:latin typeface="Oswald Bold"/>
                <a:ea typeface="Oswald Bold"/>
                <a:cs typeface="Oswald Bold"/>
                <a:sym typeface="Oswald Bold"/>
              </a:rPr>
              <a:t>3. NoSQL IMPLEMENTATION</a:t>
            </a:r>
          </a:p>
          <a:p>
            <a:pPr algn="l">
              <a:lnSpc>
                <a:spcPts val="8413"/>
              </a:lnSpc>
            </a:pPr>
            <a:r>
              <a:rPr lang="en-US" sz="3549">
                <a:solidFill>
                  <a:srgbClr val="474747"/>
                </a:solidFill>
                <a:latin typeface="Oswald Bold"/>
                <a:ea typeface="Oswald Bold"/>
                <a:cs typeface="Oswald Bold"/>
                <a:sym typeface="Oswald Bold"/>
              </a:rPr>
              <a:t>4. ANALYTICS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602655" y="1248166"/>
            <a:ext cx="14783140" cy="9038834"/>
          </a:xfrm>
          <a:custGeom>
            <a:avLst/>
            <a:gdLst/>
            <a:ahLst/>
            <a:cxnLst/>
            <a:rect r="r" b="b" t="t" l="l"/>
            <a:pathLst>
              <a:path h="9038834" w="14783140">
                <a:moveTo>
                  <a:pt x="0" y="0"/>
                </a:moveTo>
                <a:lnTo>
                  <a:pt x="14783140" y="0"/>
                </a:lnTo>
                <a:lnTo>
                  <a:pt x="14783140" y="9038834"/>
                </a:lnTo>
                <a:lnTo>
                  <a:pt x="0" y="90388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68055"/>
            <a:ext cx="15931050" cy="88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DISH SALES BREAKDOWN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385597" y="788173"/>
            <a:ext cx="15161880" cy="9498827"/>
          </a:xfrm>
          <a:custGeom>
            <a:avLst/>
            <a:gdLst/>
            <a:ahLst/>
            <a:cxnLst/>
            <a:rect r="r" b="b" t="t" l="l"/>
            <a:pathLst>
              <a:path h="9498827" w="15161880">
                <a:moveTo>
                  <a:pt x="0" y="0"/>
                </a:moveTo>
                <a:lnTo>
                  <a:pt x="15161879" y="0"/>
                </a:lnTo>
                <a:lnTo>
                  <a:pt x="15161879" y="9498827"/>
                </a:lnTo>
                <a:lnTo>
                  <a:pt x="0" y="94988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0870" y="-15657"/>
            <a:ext cx="15931050" cy="88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INVENTORY STATUS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594557" y="-1468648"/>
            <a:ext cx="9641227" cy="9930103"/>
          </a:xfrm>
          <a:custGeom>
            <a:avLst/>
            <a:gdLst/>
            <a:ahLst/>
            <a:cxnLst/>
            <a:rect r="r" b="b" t="t" l="l"/>
            <a:pathLst>
              <a:path h="9930103" w="9641227">
                <a:moveTo>
                  <a:pt x="0" y="0"/>
                </a:moveTo>
                <a:lnTo>
                  <a:pt x="9641227" y="0"/>
                </a:lnTo>
                <a:lnTo>
                  <a:pt x="9641227" y="9930103"/>
                </a:lnTo>
                <a:lnTo>
                  <a:pt x="0" y="99301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895620" y="1275395"/>
            <a:ext cx="7550658" cy="8229600"/>
          </a:xfrm>
          <a:custGeom>
            <a:avLst/>
            <a:gdLst/>
            <a:ahLst/>
            <a:cxnLst/>
            <a:rect r="r" b="b" t="t" l="l"/>
            <a:pathLst>
              <a:path h="8229600" w="7550658">
                <a:moveTo>
                  <a:pt x="0" y="0"/>
                </a:moveTo>
                <a:lnTo>
                  <a:pt x="7550658" y="0"/>
                </a:lnTo>
                <a:lnTo>
                  <a:pt x="755065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7192841"/>
            <a:ext cx="9641227" cy="9930103"/>
          </a:xfrm>
          <a:custGeom>
            <a:avLst/>
            <a:gdLst/>
            <a:ahLst/>
            <a:cxnLst/>
            <a:rect r="r" b="b" t="t" l="l"/>
            <a:pathLst>
              <a:path h="9930103" w="9641227">
                <a:moveTo>
                  <a:pt x="0" y="0"/>
                </a:moveTo>
                <a:lnTo>
                  <a:pt x="9641227" y="0"/>
                </a:lnTo>
                <a:lnTo>
                  <a:pt x="9641227" y="9930103"/>
                </a:lnTo>
                <a:lnTo>
                  <a:pt x="0" y="99301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682244">
            <a:off x="13874257" y="7223839"/>
            <a:ext cx="5918584" cy="4364956"/>
          </a:xfrm>
          <a:custGeom>
            <a:avLst/>
            <a:gdLst/>
            <a:ahLst/>
            <a:cxnLst/>
            <a:rect r="r" b="b" t="t" l="l"/>
            <a:pathLst>
              <a:path h="4364956" w="5918584">
                <a:moveTo>
                  <a:pt x="0" y="0"/>
                </a:moveTo>
                <a:lnTo>
                  <a:pt x="5918584" y="0"/>
                </a:lnTo>
                <a:lnTo>
                  <a:pt x="5918584" y="4364956"/>
                </a:lnTo>
                <a:lnTo>
                  <a:pt x="0" y="43649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041282" y="7662945"/>
            <a:ext cx="1227512" cy="1021904"/>
          </a:xfrm>
          <a:custGeom>
            <a:avLst/>
            <a:gdLst/>
            <a:ahLst/>
            <a:cxnLst/>
            <a:rect r="r" b="b" t="t" l="l"/>
            <a:pathLst>
              <a:path h="1021904" w="1227512">
                <a:moveTo>
                  <a:pt x="0" y="0"/>
                </a:moveTo>
                <a:lnTo>
                  <a:pt x="1227511" y="0"/>
                </a:lnTo>
                <a:lnTo>
                  <a:pt x="1227511" y="1021903"/>
                </a:lnTo>
                <a:lnTo>
                  <a:pt x="0" y="102190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645544" y="253492"/>
            <a:ext cx="1227512" cy="1021904"/>
          </a:xfrm>
          <a:custGeom>
            <a:avLst/>
            <a:gdLst/>
            <a:ahLst/>
            <a:cxnLst/>
            <a:rect r="r" b="b" t="t" l="l"/>
            <a:pathLst>
              <a:path h="1021904" w="1227512">
                <a:moveTo>
                  <a:pt x="0" y="0"/>
                </a:moveTo>
                <a:lnTo>
                  <a:pt x="1227512" y="0"/>
                </a:lnTo>
                <a:lnTo>
                  <a:pt x="1227512" y="1021903"/>
                </a:lnTo>
                <a:lnTo>
                  <a:pt x="0" y="102190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5400000">
            <a:off x="2247929" y="-4003518"/>
            <a:ext cx="7597482" cy="7277127"/>
          </a:xfrm>
          <a:custGeom>
            <a:avLst/>
            <a:gdLst/>
            <a:ahLst/>
            <a:cxnLst/>
            <a:rect r="r" b="b" t="t" l="l"/>
            <a:pathLst>
              <a:path h="7277127" w="7597482">
                <a:moveTo>
                  <a:pt x="7597482" y="0"/>
                </a:moveTo>
                <a:lnTo>
                  <a:pt x="0" y="0"/>
                </a:lnTo>
                <a:lnTo>
                  <a:pt x="0" y="7277127"/>
                </a:lnTo>
                <a:lnTo>
                  <a:pt x="7597482" y="7277127"/>
                </a:lnTo>
                <a:lnTo>
                  <a:pt x="7597482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6753225" y="773430"/>
            <a:ext cx="621982" cy="667702"/>
            <a:chOff x="0" y="0"/>
            <a:chExt cx="829310" cy="89027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5720" y="48260"/>
              <a:ext cx="734060" cy="793750"/>
            </a:xfrm>
            <a:custGeom>
              <a:avLst/>
              <a:gdLst/>
              <a:ahLst/>
              <a:cxnLst/>
              <a:rect r="r" b="b" t="t" l="l"/>
              <a:pathLst>
                <a:path h="793750" w="734060">
                  <a:moveTo>
                    <a:pt x="576580" y="762000"/>
                  </a:moveTo>
                  <a:cubicBezTo>
                    <a:pt x="0" y="85090"/>
                    <a:pt x="7620" y="60960"/>
                    <a:pt x="17780" y="40640"/>
                  </a:cubicBezTo>
                  <a:cubicBezTo>
                    <a:pt x="26670" y="25400"/>
                    <a:pt x="44450" y="12700"/>
                    <a:pt x="60960" y="7620"/>
                  </a:cubicBezTo>
                  <a:cubicBezTo>
                    <a:pt x="76200" y="1270"/>
                    <a:pt x="99060" y="0"/>
                    <a:pt x="115570" y="5080"/>
                  </a:cubicBezTo>
                  <a:cubicBezTo>
                    <a:pt x="132080" y="10160"/>
                    <a:pt x="149860" y="21590"/>
                    <a:pt x="160020" y="38100"/>
                  </a:cubicBezTo>
                  <a:cubicBezTo>
                    <a:pt x="171450" y="57150"/>
                    <a:pt x="176530" y="95250"/>
                    <a:pt x="170180" y="116840"/>
                  </a:cubicBezTo>
                  <a:cubicBezTo>
                    <a:pt x="165100" y="134620"/>
                    <a:pt x="149860" y="149860"/>
                    <a:pt x="135890" y="160020"/>
                  </a:cubicBezTo>
                  <a:cubicBezTo>
                    <a:pt x="120650" y="168910"/>
                    <a:pt x="100330" y="175260"/>
                    <a:pt x="82550" y="172720"/>
                  </a:cubicBezTo>
                  <a:cubicBezTo>
                    <a:pt x="60960" y="168910"/>
                    <a:pt x="27940" y="147320"/>
                    <a:pt x="15240" y="129540"/>
                  </a:cubicBezTo>
                  <a:cubicBezTo>
                    <a:pt x="5080" y="114300"/>
                    <a:pt x="2540" y="92710"/>
                    <a:pt x="5080" y="76200"/>
                  </a:cubicBezTo>
                  <a:cubicBezTo>
                    <a:pt x="7620" y="58420"/>
                    <a:pt x="17780" y="39370"/>
                    <a:pt x="29210" y="26670"/>
                  </a:cubicBezTo>
                  <a:cubicBezTo>
                    <a:pt x="41910" y="13970"/>
                    <a:pt x="59690" y="3810"/>
                    <a:pt x="78740" y="2540"/>
                  </a:cubicBezTo>
                  <a:cubicBezTo>
                    <a:pt x="100330" y="1270"/>
                    <a:pt x="120650" y="7620"/>
                    <a:pt x="153670" y="30480"/>
                  </a:cubicBezTo>
                  <a:cubicBezTo>
                    <a:pt x="259080" y="101600"/>
                    <a:pt x="647700" y="542290"/>
                    <a:pt x="709930" y="641350"/>
                  </a:cubicBezTo>
                  <a:cubicBezTo>
                    <a:pt x="726440" y="669290"/>
                    <a:pt x="731520" y="683260"/>
                    <a:pt x="732790" y="701040"/>
                  </a:cubicBezTo>
                  <a:cubicBezTo>
                    <a:pt x="734060" y="716280"/>
                    <a:pt x="728980" y="730250"/>
                    <a:pt x="722630" y="742950"/>
                  </a:cubicBezTo>
                  <a:cubicBezTo>
                    <a:pt x="716280" y="755650"/>
                    <a:pt x="707390" y="767080"/>
                    <a:pt x="694690" y="774700"/>
                  </a:cubicBezTo>
                  <a:cubicBezTo>
                    <a:pt x="679450" y="784860"/>
                    <a:pt x="652780" y="793750"/>
                    <a:pt x="633730" y="791210"/>
                  </a:cubicBezTo>
                  <a:cubicBezTo>
                    <a:pt x="613410" y="788670"/>
                    <a:pt x="576580" y="762000"/>
                    <a:pt x="576580" y="762000"/>
                  </a:cubicBezTo>
                </a:path>
              </a:pathLst>
            </a:custGeom>
            <a:solidFill>
              <a:srgbClr val="1C9E5C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6748462" y="1344930"/>
            <a:ext cx="490538" cy="260985"/>
            <a:chOff x="0" y="0"/>
            <a:chExt cx="654050" cy="34798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8260" y="48260"/>
              <a:ext cx="558800" cy="247650"/>
            </a:xfrm>
            <a:custGeom>
              <a:avLst/>
              <a:gdLst/>
              <a:ahLst/>
              <a:cxnLst/>
              <a:rect r="r" b="b" t="t" l="l"/>
              <a:pathLst>
                <a:path h="247650" w="558800">
                  <a:moveTo>
                    <a:pt x="448310" y="247650"/>
                  </a:moveTo>
                  <a:cubicBezTo>
                    <a:pt x="55880" y="176530"/>
                    <a:pt x="43180" y="172720"/>
                    <a:pt x="29210" y="160020"/>
                  </a:cubicBezTo>
                  <a:cubicBezTo>
                    <a:pt x="16510" y="147320"/>
                    <a:pt x="5080" y="125730"/>
                    <a:pt x="2540" y="107950"/>
                  </a:cubicBezTo>
                  <a:cubicBezTo>
                    <a:pt x="0" y="88900"/>
                    <a:pt x="3810" y="66040"/>
                    <a:pt x="12700" y="49530"/>
                  </a:cubicBezTo>
                  <a:cubicBezTo>
                    <a:pt x="21590" y="33020"/>
                    <a:pt x="39370" y="16510"/>
                    <a:pt x="55880" y="8890"/>
                  </a:cubicBezTo>
                  <a:cubicBezTo>
                    <a:pt x="72390" y="1270"/>
                    <a:pt x="96520" y="0"/>
                    <a:pt x="114300" y="3810"/>
                  </a:cubicBezTo>
                  <a:cubicBezTo>
                    <a:pt x="133350" y="7620"/>
                    <a:pt x="153670" y="22860"/>
                    <a:pt x="165100" y="34290"/>
                  </a:cubicBezTo>
                  <a:cubicBezTo>
                    <a:pt x="172720" y="43180"/>
                    <a:pt x="176530" y="50800"/>
                    <a:pt x="180340" y="60960"/>
                  </a:cubicBezTo>
                  <a:cubicBezTo>
                    <a:pt x="182880" y="69850"/>
                    <a:pt x="186690" y="78740"/>
                    <a:pt x="185420" y="90170"/>
                  </a:cubicBezTo>
                  <a:cubicBezTo>
                    <a:pt x="185420" y="105410"/>
                    <a:pt x="177800" y="132080"/>
                    <a:pt x="170180" y="146050"/>
                  </a:cubicBezTo>
                  <a:cubicBezTo>
                    <a:pt x="163830" y="156210"/>
                    <a:pt x="158750" y="161290"/>
                    <a:pt x="148590" y="167640"/>
                  </a:cubicBezTo>
                  <a:cubicBezTo>
                    <a:pt x="135890" y="176530"/>
                    <a:pt x="111760" y="186690"/>
                    <a:pt x="92710" y="185420"/>
                  </a:cubicBezTo>
                  <a:cubicBezTo>
                    <a:pt x="73660" y="185420"/>
                    <a:pt x="52070" y="177800"/>
                    <a:pt x="36830" y="166370"/>
                  </a:cubicBezTo>
                  <a:cubicBezTo>
                    <a:pt x="22860" y="154940"/>
                    <a:pt x="8890" y="135890"/>
                    <a:pt x="3810" y="116840"/>
                  </a:cubicBezTo>
                  <a:cubicBezTo>
                    <a:pt x="0" y="99060"/>
                    <a:pt x="1270" y="76200"/>
                    <a:pt x="8890" y="58420"/>
                  </a:cubicBezTo>
                  <a:cubicBezTo>
                    <a:pt x="15240" y="40640"/>
                    <a:pt x="30480" y="22860"/>
                    <a:pt x="46990" y="13970"/>
                  </a:cubicBezTo>
                  <a:cubicBezTo>
                    <a:pt x="63500" y="5080"/>
                    <a:pt x="77470" y="2540"/>
                    <a:pt x="104140" y="2540"/>
                  </a:cubicBezTo>
                  <a:cubicBezTo>
                    <a:pt x="175260" y="0"/>
                    <a:pt x="415290" y="44450"/>
                    <a:pt x="477520" y="62230"/>
                  </a:cubicBezTo>
                  <a:cubicBezTo>
                    <a:pt x="499110" y="68580"/>
                    <a:pt x="506730" y="69850"/>
                    <a:pt x="518160" y="80010"/>
                  </a:cubicBezTo>
                  <a:cubicBezTo>
                    <a:pt x="533400" y="91440"/>
                    <a:pt x="549910" y="115570"/>
                    <a:pt x="554990" y="135890"/>
                  </a:cubicBezTo>
                  <a:cubicBezTo>
                    <a:pt x="558800" y="156210"/>
                    <a:pt x="552450" y="184150"/>
                    <a:pt x="544830" y="201930"/>
                  </a:cubicBezTo>
                  <a:cubicBezTo>
                    <a:pt x="537210" y="215900"/>
                    <a:pt x="527050" y="227330"/>
                    <a:pt x="513080" y="234950"/>
                  </a:cubicBezTo>
                  <a:cubicBezTo>
                    <a:pt x="496570" y="243840"/>
                    <a:pt x="448310" y="247650"/>
                    <a:pt x="448310" y="247650"/>
                  </a:cubicBezTo>
                </a:path>
              </a:pathLst>
            </a:custGeom>
            <a:solidFill>
              <a:srgbClr val="1C9E5C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7477125" y="804862"/>
            <a:ext cx="323850" cy="498157"/>
            <a:chOff x="0" y="0"/>
            <a:chExt cx="431800" cy="66421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5720" y="49530"/>
              <a:ext cx="337820" cy="567690"/>
            </a:xfrm>
            <a:custGeom>
              <a:avLst/>
              <a:gdLst/>
              <a:ahLst/>
              <a:cxnLst/>
              <a:rect r="r" b="b" t="t" l="l"/>
              <a:pathLst>
                <a:path h="567690" w="337820">
                  <a:moveTo>
                    <a:pt x="6350" y="440690"/>
                  </a:moveTo>
                  <a:cubicBezTo>
                    <a:pt x="144780" y="91440"/>
                    <a:pt x="161290" y="48260"/>
                    <a:pt x="185420" y="25400"/>
                  </a:cubicBezTo>
                  <a:cubicBezTo>
                    <a:pt x="200660" y="11430"/>
                    <a:pt x="218440" y="3810"/>
                    <a:pt x="236220" y="1270"/>
                  </a:cubicBezTo>
                  <a:cubicBezTo>
                    <a:pt x="254000" y="0"/>
                    <a:pt x="276860" y="2540"/>
                    <a:pt x="292100" y="13970"/>
                  </a:cubicBezTo>
                  <a:cubicBezTo>
                    <a:pt x="311150" y="26670"/>
                    <a:pt x="331470" y="62230"/>
                    <a:pt x="335280" y="85090"/>
                  </a:cubicBezTo>
                  <a:cubicBezTo>
                    <a:pt x="337820" y="104140"/>
                    <a:pt x="330200" y="124460"/>
                    <a:pt x="320040" y="139700"/>
                  </a:cubicBezTo>
                  <a:cubicBezTo>
                    <a:pt x="309880" y="154940"/>
                    <a:pt x="292100" y="168910"/>
                    <a:pt x="275590" y="173990"/>
                  </a:cubicBezTo>
                  <a:cubicBezTo>
                    <a:pt x="257810" y="180340"/>
                    <a:pt x="236220" y="181610"/>
                    <a:pt x="218440" y="175260"/>
                  </a:cubicBezTo>
                  <a:cubicBezTo>
                    <a:pt x="196850" y="165100"/>
                    <a:pt x="168910" y="135890"/>
                    <a:pt x="161290" y="114300"/>
                  </a:cubicBezTo>
                  <a:cubicBezTo>
                    <a:pt x="153670" y="96520"/>
                    <a:pt x="157480" y="74930"/>
                    <a:pt x="163830" y="57150"/>
                  </a:cubicBezTo>
                  <a:cubicBezTo>
                    <a:pt x="170180" y="40640"/>
                    <a:pt x="182880" y="22860"/>
                    <a:pt x="200660" y="13970"/>
                  </a:cubicBezTo>
                  <a:cubicBezTo>
                    <a:pt x="220980" y="3810"/>
                    <a:pt x="261620" y="1270"/>
                    <a:pt x="283210" y="8890"/>
                  </a:cubicBezTo>
                  <a:cubicBezTo>
                    <a:pt x="300990" y="16510"/>
                    <a:pt x="316230" y="33020"/>
                    <a:pt x="325120" y="48260"/>
                  </a:cubicBezTo>
                  <a:cubicBezTo>
                    <a:pt x="332740" y="63500"/>
                    <a:pt x="336550" y="77470"/>
                    <a:pt x="334010" y="104140"/>
                  </a:cubicBezTo>
                  <a:cubicBezTo>
                    <a:pt x="326390" y="177800"/>
                    <a:pt x="220980" y="440690"/>
                    <a:pt x="179070" y="508000"/>
                  </a:cubicBezTo>
                  <a:cubicBezTo>
                    <a:pt x="162560" y="534670"/>
                    <a:pt x="153670" y="547370"/>
                    <a:pt x="134620" y="557530"/>
                  </a:cubicBezTo>
                  <a:cubicBezTo>
                    <a:pt x="116840" y="566420"/>
                    <a:pt x="87630" y="567690"/>
                    <a:pt x="69850" y="563880"/>
                  </a:cubicBezTo>
                  <a:cubicBezTo>
                    <a:pt x="54610" y="561340"/>
                    <a:pt x="40640" y="552450"/>
                    <a:pt x="30480" y="543560"/>
                  </a:cubicBezTo>
                  <a:cubicBezTo>
                    <a:pt x="20320" y="533400"/>
                    <a:pt x="10160" y="521970"/>
                    <a:pt x="5080" y="506730"/>
                  </a:cubicBezTo>
                  <a:cubicBezTo>
                    <a:pt x="0" y="488950"/>
                    <a:pt x="6350" y="440690"/>
                    <a:pt x="6350" y="440690"/>
                  </a:cubicBezTo>
                </a:path>
              </a:pathLst>
            </a:custGeom>
            <a:solidFill>
              <a:srgbClr val="1C9E5C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16379190" y="2823210"/>
            <a:ext cx="625793" cy="577215"/>
            <a:chOff x="0" y="0"/>
            <a:chExt cx="834390" cy="7696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9530" y="49530"/>
              <a:ext cx="734060" cy="670560"/>
            </a:xfrm>
            <a:custGeom>
              <a:avLst/>
              <a:gdLst/>
              <a:ahLst/>
              <a:cxnLst/>
              <a:rect r="r" b="b" t="t" l="l"/>
              <a:pathLst>
                <a:path h="670560" w="734060">
                  <a:moveTo>
                    <a:pt x="152400" y="20320"/>
                  </a:moveTo>
                  <a:cubicBezTo>
                    <a:pt x="676910" y="469900"/>
                    <a:pt x="704850" y="495300"/>
                    <a:pt x="720090" y="525780"/>
                  </a:cubicBezTo>
                  <a:cubicBezTo>
                    <a:pt x="730250" y="547370"/>
                    <a:pt x="734060" y="568960"/>
                    <a:pt x="732790" y="585470"/>
                  </a:cubicBezTo>
                  <a:cubicBezTo>
                    <a:pt x="732790" y="596900"/>
                    <a:pt x="730250" y="604520"/>
                    <a:pt x="725170" y="614680"/>
                  </a:cubicBezTo>
                  <a:cubicBezTo>
                    <a:pt x="716280" y="628650"/>
                    <a:pt x="699770" y="650240"/>
                    <a:pt x="681990" y="659130"/>
                  </a:cubicBezTo>
                  <a:cubicBezTo>
                    <a:pt x="665480" y="666750"/>
                    <a:pt x="641350" y="670560"/>
                    <a:pt x="622300" y="668020"/>
                  </a:cubicBezTo>
                  <a:cubicBezTo>
                    <a:pt x="604520" y="664210"/>
                    <a:pt x="582930" y="652780"/>
                    <a:pt x="570230" y="638810"/>
                  </a:cubicBezTo>
                  <a:cubicBezTo>
                    <a:pt x="556260" y="624840"/>
                    <a:pt x="546100" y="603250"/>
                    <a:pt x="544830" y="584200"/>
                  </a:cubicBezTo>
                  <a:cubicBezTo>
                    <a:pt x="542290" y="565150"/>
                    <a:pt x="551180" y="539750"/>
                    <a:pt x="557530" y="524510"/>
                  </a:cubicBezTo>
                  <a:cubicBezTo>
                    <a:pt x="563880" y="514350"/>
                    <a:pt x="568960" y="508000"/>
                    <a:pt x="577850" y="501650"/>
                  </a:cubicBezTo>
                  <a:cubicBezTo>
                    <a:pt x="591820" y="492760"/>
                    <a:pt x="618490" y="482600"/>
                    <a:pt x="635000" y="480060"/>
                  </a:cubicBezTo>
                  <a:cubicBezTo>
                    <a:pt x="646430" y="478790"/>
                    <a:pt x="654050" y="478790"/>
                    <a:pt x="665480" y="483870"/>
                  </a:cubicBezTo>
                  <a:cubicBezTo>
                    <a:pt x="680720" y="488950"/>
                    <a:pt x="703580" y="505460"/>
                    <a:pt x="715010" y="518160"/>
                  </a:cubicBezTo>
                  <a:cubicBezTo>
                    <a:pt x="722630" y="527050"/>
                    <a:pt x="726440" y="533400"/>
                    <a:pt x="728980" y="544830"/>
                  </a:cubicBezTo>
                  <a:cubicBezTo>
                    <a:pt x="732790" y="561340"/>
                    <a:pt x="734060" y="588010"/>
                    <a:pt x="728980" y="605790"/>
                  </a:cubicBezTo>
                  <a:cubicBezTo>
                    <a:pt x="722630" y="623570"/>
                    <a:pt x="707390" y="642620"/>
                    <a:pt x="690880" y="652780"/>
                  </a:cubicBezTo>
                  <a:cubicBezTo>
                    <a:pt x="675640" y="664210"/>
                    <a:pt x="651510" y="670560"/>
                    <a:pt x="632460" y="669290"/>
                  </a:cubicBezTo>
                  <a:cubicBezTo>
                    <a:pt x="613410" y="668020"/>
                    <a:pt x="594360" y="659130"/>
                    <a:pt x="576580" y="646430"/>
                  </a:cubicBezTo>
                  <a:cubicBezTo>
                    <a:pt x="557530" y="631190"/>
                    <a:pt x="549910" y="605790"/>
                    <a:pt x="524510" y="579120"/>
                  </a:cubicBezTo>
                  <a:cubicBezTo>
                    <a:pt x="481330" y="532130"/>
                    <a:pt x="400050" y="464820"/>
                    <a:pt x="325120" y="402590"/>
                  </a:cubicBezTo>
                  <a:cubicBezTo>
                    <a:pt x="236220" y="326390"/>
                    <a:pt x="63500" y="217170"/>
                    <a:pt x="21590" y="156210"/>
                  </a:cubicBezTo>
                  <a:cubicBezTo>
                    <a:pt x="5080" y="132080"/>
                    <a:pt x="0" y="113030"/>
                    <a:pt x="1270" y="92710"/>
                  </a:cubicBezTo>
                  <a:cubicBezTo>
                    <a:pt x="1270" y="71120"/>
                    <a:pt x="12700" y="45720"/>
                    <a:pt x="26670" y="30480"/>
                  </a:cubicBezTo>
                  <a:cubicBezTo>
                    <a:pt x="41910" y="15240"/>
                    <a:pt x="67310" y="3810"/>
                    <a:pt x="87630" y="1270"/>
                  </a:cubicBezTo>
                  <a:cubicBezTo>
                    <a:pt x="109220" y="0"/>
                    <a:pt x="152400" y="20320"/>
                    <a:pt x="152400" y="20320"/>
                  </a:cubicBezTo>
                </a:path>
              </a:pathLst>
            </a:custGeom>
            <a:solidFill>
              <a:srgbClr val="1C9E5C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6414432" y="2579370"/>
            <a:ext cx="478155" cy="269558"/>
            <a:chOff x="0" y="0"/>
            <a:chExt cx="637540" cy="35941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43180" y="50800"/>
              <a:ext cx="546100" cy="257810"/>
            </a:xfrm>
            <a:custGeom>
              <a:avLst/>
              <a:gdLst/>
              <a:ahLst/>
              <a:cxnLst/>
              <a:rect r="r" b="b" t="t" l="l"/>
              <a:pathLst>
                <a:path h="257810" w="546100">
                  <a:moveTo>
                    <a:pt x="119380" y="0"/>
                  </a:moveTo>
                  <a:cubicBezTo>
                    <a:pt x="518160" y="87630"/>
                    <a:pt x="528320" y="101600"/>
                    <a:pt x="535940" y="120650"/>
                  </a:cubicBezTo>
                  <a:cubicBezTo>
                    <a:pt x="543560" y="138430"/>
                    <a:pt x="546100" y="163830"/>
                    <a:pt x="541020" y="182880"/>
                  </a:cubicBezTo>
                  <a:cubicBezTo>
                    <a:pt x="537210" y="201930"/>
                    <a:pt x="523240" y="223520"/>
                    <a:pt x="508000" y="234950"/>
                  </a:cubicBezTo>
                  <a:cubicBezTo>
                    <a:pt x="492760" y="247650"/>
                    <a:pt x="469900" y="256540"/>
                    <a:pt x="449580" y="257810"/>
                  </a:cubicBezTo>
                  <a:cubicBezTo>
                    <a:pt x="429260" y="257810"/>
                    <a:pt x="403860" y="247650"/>
                    <a:pt x="389890" y="240030"/>
                  </a:cubicBezTo>
                  <a:cubicBezTo>
                    <a:pt x="379730" y="233680"/>
                    <a:pt x="373380" y="227330"/>
                    <a:pt x="367030" y="217170"/>
                  </a:cubicBezTo>
                  <a:cubicBezTo>
                    <a:pt x="358140" y="203200"/>
                    <a:pt x="349250" y="173990"/>
                    <a:pt x="347980" y="157480"/>
                  </a:cubicBezTo>
                  <a:cubicBezTo>
                    <a:pt x="347980" y="146050"/>
                    <a:pt x="349250" y="137160"/>
                    <a:pt x="354330" y="125730"/>
                  </a:cubicBezTo>
                  <a:cubicBezTo>
                    <a:pt x="360680" y="110490"/>
                    <a:pt x="375920" y="87630"/>
                    <a:pt x="392430" y="77470"/>
                  </a:cubicBezTo>
                  <a:cubicBezTo>
                    <a:pt x="408940" y="66040"/>
                    <a:pt x="433070" y="59690"/>
                    <a:pt x="453390" y="62230"/>
                  </a:cubicBezTo>
                  <a:cubicBezTo>
                    <a:pt x="473710" y="63500"/>
                    <a:pt x="496570" y="72390"/>
                    <a:pt x="510540" y="86360"/>
                  </a:cubicBezTo>
                  <a:cubicBezTo>
                    <a:pt x="525780" y="99060"/>
                    <a:pt x="538480" y="120650"/>
                    <a:pt x="542290" y="140970"/>
                  </a:cubicBezTo>
                  <a:cubicBezTo>
                    <a:pt x="546100" y="160020"/>
                    <a:pt x="543560" y="184150"/>
                    <a:pt x="534670" y="201930"/>
                  </a:cubicBezTo>
                  <a:cubicBezTo>
                    <a:pt x="525780" y="219710"/>
                    <a:pt x="508000" y="238760"/>
                    <a:pt x="490220" y="247650"/>
                  </a:cubicBezTo>
                  <a:cubicBezTo>
                    <a:pt x="472440" y="256540"/>
                    <a:pt x="457200" y="256540"/>
                    <a:pt x="427990" y="256540"/>
                  </a:cubicBezTo>
                  <a:cubicBezTo>
                    <a:pt x="359410" y="254000"/>
                    <a:pt x="137160" y="208280"/>
                    <a:pt x="77470" y="189230"/>
                  </a:cubicBezTo>
                  <a:cubicBezTo>
                    <a:pt x="55880" y="181610"/>
                    <a:pt x="46990" y="177800"/>
                    <a:pt x="35560" y="167640"/>
                  </a:cubicBezTo>
                  <a:cubicBezTo>
                    <a:pt x="24130" y="158750"/>
                    <a:pt x="13970" y="146050"/>
                    <a:pt x="8890" y="130810"/>
                  </a:cubicBezTo>
                  <a:cubicBezTo>
                    <a:pt x="2540" y="111760"/>
                    <a:pt x="0" y="82550"/>
                    <a:pt x="7620" y="62230"/>
                  </a:cubicBezTo>
                  <a:cubicBezTo>
                    <a:pt x="13970" y="41910"/>
                    <a:pt x="33020" y="20320"/>
                    <a:pt x="52070" y="10160"/>
                  </a:cubicBezTo>
                  <a:cubicBezTo>
                    <a:pt x="69850" y="0"/>
                    <a:pt x="119380" y="0"/>
                    <a:pt x="119380" y="0"/>
                  </a:cubicBezTo>
                </a:path>
              </a:pathLst>
            </a:custGeom>
            <a:solidFill>
              <a:srgbClr val="1C9E5C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16102012" y="2921317"/>
            <a:ext cx="219075" cy="414338"/>
            <a:chOff x="0" y="0"/>
            <a:chExt cx="292100" cy="55245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36830" y="48260"/>
              <a:ext cx="204470" cy="454660"/>
            </a:xfrm>
            <a:custGeom>
              <a:avLst/>
              <a:gdLst/>
              <a:ahLst/>
              <a:cxnLst/>
              <a:rect r="r" b="b" t="t" l="l"/>
              <a:pathLst>
                <a:path h="454660" w="204470">
                  <a:moveTo>
                    <a:pt x="203200" y="97790"/>
                  </a:moveTo>
                  <a:cubicBezTo>
                    <a:pt x="199390" y="384810"/>
                    <a:pt x="195580" y="400050"/>
                    <a:pt x="184150" y="415290"/>
                  </a:cubicBezTo>
                  <a:cubicBezTo>
                    <a:pt x="172720" y="430530"/>
                    <a:pt x="152400" y="444500"/>
                    <a:pt x="133350" y="449580"/>
                  </a:cubicBezTo>
                  <a:cubicBezTo>
                    <a:pt x="115570" y="454660"/>
                    <a:pt x="91440" y="453390"/>
                    <a:pt x="73660" y="445770"/>
                  </a:cubicBezTo>
                  <a:cubicBezTo>
                    <a:pt x="55880" y="439420"/>
                    <a:pt x="36830" y="422910"/>
                    <a:pt x="26670" y="406400"/>
                  </a:cubicBezTo>
                  <a:cubicBezTo>
                    <a:pt x="17780" y="389890"/>
                    <a:pt x="12700" y="367030"/>
                    <a:pt x="13970" y="347980"/>
                  </a:cubicBezTo>
                  <a:cubicBezTo>
                    <a:pt x="16510" y="328930"/>
                    <a:pt x="29210" y="306070"/>
                    <a:pt x="39370" y="293370"/>
                  </a:cubicBezTo>
                  <a:cubicBezTo>
                    <a:pt x="46990" y="284480"/>
                    <a:pt x="53340" y="279400"/>
                    <a:pt x="63500" y="274320"/>
                  </a:cubicBezTo>
                  <a:cubicBezTo>
                    <a:pt x="78740" y="267970"/>
                    <a:pt x="105410" y="261620"/>
                    <a:pt x="123190" y="264160"/>
                  </a:cubicBezTo>
                  <a:cubicBezTo>
                    <a:pt x="142240" y="267970"/>
                    <a:pt x="163830" y="279400"/>
                    <a:pt x="177800" y="293370"/>
                  </a:cubicBezTo>
                  <a:cubicBezTo>
                    <a:pt x="190500" y="307340"/>
                    <a:pt x="200660" y="328930"/>
                    <a:pt x="203200" y="347980"/>
                  </a:cubicBezTo>
                  <a:cubicBezTo>
                    <a:pt x="204470" y="367030"/>
                    <a:pt x="199390" y="391160"/>
                    <a:pt x="189230" y="406400"/>
                  </a:cubicBezTo>
                  <a:cubicBezTo>
                    <a:pt x="180340" y="422910"/>
                    <a:pt x="157480" y="439420"/>
                    <a:pt x="143510" y="445770"/>
                  </a:cubicBezTo>
                  <a:cubicBezTo>
                    <a:pt x="133350" y="450850"/>
                    <a:pt x="125730" y="453390"/>
                    <a:pt x="113030" y="452120"/>
                  </a:cubicBezTo>
                  <a:cubicBezTo>
                    <a:pt x="97790" y="452120"/>
                    <a:pt x="71120" y="447040"/>
                    <a:pt x="55880" y="436880"/>
                  </a:cubicBezTo>
                  <a:cubicBezTo>
                    <a:pt x="39370" y="425450"/>
                    <a:pt x="27940" y="412750"/>
                    <a:pt x="19050" y="388620"/>
                  </a:cubicBezTo>
                  <a:cubicBezTo>
                    <a:pt x="0" y="334010"/>
                    <a:pt x="2540" y="158750"/>
                    <a:pt x="13970" y="97790"/>
                  </a:cubicBezTo>
                  <a:cubicBezTo>
                    <a:pt x="19050" y="67310"/>
                    <a:pt x="22860" y="49530"/>
                    <a:pt x="36830" y="34290"/>
                  </a:cubicBezTo>
                  <a:cubicBezTo>
                    <a:pt x="50800" y="19050"/>
                    <a:pt x="77470" y="6350"/>
                    <a:pt x="96520" y="2540"/>
                  </a:cubicBezTo>
                  <a:cubicBezTo>
                    <a:pt x="113030" y="0"/>
                    <a:pt x="128270" y="3810"/>
                    <a:pt x="142240" y="8890"/>
                  </a:cubicBezTo>
                  <a:cubicBezTo>
                    <a:pt x="156210" y="13970"/>
                    <a:pt x="170180" y="21590"/>
                    <a:pt x="179070" y="34290"/>
                  </a:cubicBezTo>
                  <a:cubicBezTo>
                    <a:pt x="191770" y="49530"/>
                    <a:pt x="203200" y="97790"/>
                    <a:pt x="203200" y="97790"/>
                  </a:cubicBezTo>
                </a:path>
              </a:pathLst>
            </a:custGeom>
            <a:solidFill>
              <a:srgbClr val="1C9E5C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5082540" y="97155"/>
            <a:ext cx="638175" cy="1363980"/>
            <a:chOff x="0" y="0"/>
            <a:chExt cx="850900" cy="181864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46990" y="45720"/>
              <a:ext cx="754380" cy="1720850"/>
            </a:xfrm>
            <a:custGeom>
              <a:avLst/>
              <a:gdLst/>
              <a:ahLst/>
              <a:cxnLst/>
              <a:rect r="r" b="b" t="t" l="l"/>
              <a:pathLst>
                <a:path h="1720850" w="754380">
                  <a:moveTo>
                    <a:pt x="187960" y="62230"/>
                  </a:moveTo>
                  <a:cubicBezTo>
                    <a:pt x="608330" y="1073150"/>
                    <a:pt x="624840" y="1123950"/>
                    <a:pt x="654050" y="1214120"/>
                  </a:cubicBezTo>
                  <a:cubicBezTo>
                    <a:pt x="685800" y="1319530"/>
                    <a:pt x="736600" y="1482090"/>
                    <a:pt x="748030" y="1557020"/>
                  </a:cubicBezTo>
                  <a:cubicBezTo>
                    <a:pt x="753110" y="1593850"/>
                    <a:pt x="754380" y="1617980"/>
                    <a:pt x="750570" y="1639570"/>
                  </a:cubicBezTo>
                  <a:cubicBezTo>
                    <a:pt x="748030" y="1652270"/>
                    <a:pt x="744220" y="1659890"/>
                    <a:pt x="736600" y="1671320"/>
                  </a:cubicBezTo>
                  <a:cubicBezTo>
                    <a:pt x="726440" y="1685290"/>
                    <a:pt x="701040" y="1705610"/>
                    <a:pt x="684530" y="1714500"/>
                  </a:cubicBezTo>
                  <a:cubicBezTo>
                    <a:pt x="673100" y="1719580"/>
                    <a:pt x="662940" y="1720850"/>
                    <a:pt x="650240" y="1720850"/>
                  </a:cubicBezTo>
                  <a:cubicBezTo>
                    <a:pt x="632460" y="1719580"/>
                    <a:pt x="600710" y="1710690"/>
                    <a:pt x="585470" y="1701800"/>
                  </a:cubicBezTo>
                  <a:cubicBezTo>
                    <a:pt x="574040" y="1694180"/>
                    <a:pt x="567690" y="1687830"/>
                    <a:pt x="561340" y="1677670"/>
                  </a:cubicBezTo>
                  <a:cubicBezTo>
                    <a:pt x="551180" y="1661160"/>
                    <a:pt x="541020" y="1630680"/>
                    <a:pt x="539750" y="1612900"/>
                  </a:cubicBezTo>
                  <a:cubicBezTo>
                    <a:pt x="539750" y="1598930"/>
                    <a:pt x="541020" y="1590040"/>
                    <a:pt x="546100" y="1578610"/>
                  </a:cubicBezTo>
                  <a:cubicBezTo>
                    <a:pt x="553720" y="1562100"/>
                    <a:pt x="574040" y="1536700"/>
                    <a:pt x="588010" y="1525270"/>
                  </a:cubicBezTo>
                  <a:cubicBezTo>
                    <a:pt x="599440" y="1517650"/>
                    <a:pt x="607060" y="1513840"/>
                    <a:pt x="619760" y="1511300"/>
                  </a:cubicBezTo>
                  <a:cubicBezTo>
                    <a:pt x="637540" y="1508760"/>
                    <a:pt x="670560" y="1510030"/>
                    <a:pt x="688340" y="1516380"/>
                  </a:cubicBezTo>
                  <a:cubicBezTo>
                    <a:pt x="699770" y="1520190"/>
                    <a:pt x="708660" y="1526540"/>
                    <a:pt x="717550" y="1534160"/>
                  </a:cubicBezTo>
                  <a:cubicBezTo>
                    <a:pt x="725170" y="1541780"/>
                    <a:pt x="732790" y="1549400"/>
                    <a:pt x="739140" y="1560830"/>
                  </a:cubicBezTo>
                  <a:cubicBezTo>
                    <a:pt x="746760" y="1577340"/>
                    <a:pt x="753110" y="1609090"/>
                    <a:pt x="751840" y="1628140"/>
                  </a:cubicBezTo>
                  <a:cubicBezTo>
                    <a:pt x="751840" y="1640840"/>
                    <a:pt x="749300" y="1649730"/>
                    <a:pt x="742950" y="1661160"/>
                  </a:cubicBezTo>
                  <a:cubicBezTo>
                    <a:pt x="732790" y="1676400"/>
                    <a:pt x="709930" y="1699260"/>
                    <a:pt x="694690" y="1709420"/>
                  </a:cubicBezTo>
                  <a:cubicBezTo>
                    <a:pt x="683260" y="1715770"/>
                    <a:pt x="674370" y="1718310"/>
                    <a:pt x="661670" y="1719580"/>
                  </a:cubicBezTo>
                  <a:cubicBezTo>
                    <a:pt x="643890" y="1720850"/>
                    <a:pt x="613410" y="1718310"/>
                    <a:pt x="595630" y="1706880"/>
                  </a:cubicBezTo>
                  <a:cubicBezTo>
                    <a:pt x="576580" y="1696720"/>
                    <a:pt x="562610" y="1682750"/>
                    <a:pt x="549910" y="1657350"/>
                  </a:cubicBezTo>
                  <a:cubicBezTo>
                    <a:pt x="523240" y="1606550"/>
                    <a:pt x="515620" y="1499870"/>
                    <a:pt x="488950" y="1403350"/>
                  </a:cubicBezTo>
                  <a:cubicBezTo>
                    <a:pt x="455930" y="1276350"/>
                    <a:pt x="417830" y="1134110"/>
                    <a:pt x="356870" y="965200"/>
                  </a:cubicBezTo>
                  <a:cubicBezTo>
                    <a:pt x="271780" y="725170"/>
                    <a:pt x="13970" y="236220"/>
                    <a:pt x="3810" y="110490"/>
                  </a:cubicBezTo>
                  <a:cubicBezTo>
                    <a:pt x="0" y="77470"/>
                    <a:pt x="6350" y="62230"/>
                    <a:pt x="19050" y="44450"/>
                  </a:cubicBezTo>
                  <a:cubicBezTo>
                    <a:pt x="30480" y="26670"/>
                    <a:pt x="53340" y="10160"/>
                    <a:pt x="73660" y="5080"/>
                  </a:cubicBezTo>
                  <a:cubicBezTo>
                    <a:pt x="93980" y="0"/>
                    <a:pt x="123190" y="2540"/>
                    <a:pt x="140970" y="11430"/>
                  </a:cubicBezTo>
                  <a:cubicBezTo>
                    <a:pt x="160020" y="21590"/>
                    <a:pt x="187960" y="62230"/>
                    <a:pt x="187960" y="62230"/>
                  </a:cubicBezTo>
                </a:path>
              </a:pathLst>
            </a:custGeom>
            <a:solidFill>
              <a:srgbClr val="B3F1D1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5575935" y="1494473"/>
            <a:ext cx="218122" cy="218122"/>
            <a:chOff x="0" y="0"/>
            <a:chExt cx="290830" cy="29083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49530" y="48260"/>
              <a:ext cx="186690" cy="191770"/>
            </a:xfrm>
            <a:custGeom>
              <a:avLst/>
              <a:gdLst/>
              <a:ahLst/>
              <a:cxnLst/>
              <a:rect r="r" b="b" t="t" l="l"/>
              <a:pathLst>
                <a:path h="191770" w="186690">
                  <a:moveTo>
                    <a:pt x="186690" y="67310"/>
                  </a:moveTo>
                  <a:cubicBezTo>
                    <a:pt x="186690" y="128270"/>
                    <a:pt x="180340" y="143510"/>
                    <a:pt x="171450" y="154940"/>
                  </a:cubicBezTo>
                  <a:cubicBezTo>
                    <a:pt x="161290" y="166370"/>
                    <a:pt x="148590" y="176530"/>
                    <a:pt x="134620" y="182880"/>
                  </a:cubicBezTo>
                  <a:cubicBezTo>
                    <a:pt x="121920" y="189230"/>
                    <a:pt x="105410" y="191770"/>
                    <a:pt x="90170" y="190500"/>
                  </a:cubicBezTo>
                  <a:cubicBezTo>
                    <a:pt x="74930" y="190500"/>
                    <a:pt x="59690" y="185420"/>
                    <a:pt x="46990" y="177800"/>
                  </a:cubicBezTo>
                  <a:cubicBezTo>
                    <a:pt x="34290" y="170180"/>
                    <a:pt x="21590" y="157480"/>
                    <a:pt x="13970" y="144780"/>
                  </a:cubicBezTo>
                  <a:cubicBezTo>
                    <a:pt x="6350" y="132080"/>
                    <a:pt x="1270" y="116840"/>
                    <a:pt x="1270" y="101600"/>
                  </a:cubicBezTo>
                  <a:cubicBezTo>
                    <a:pt x="0" y="86360"/>
                    <a:pt x="2540" y="69850"/>
                    <a:pt x="8890" y="57150"/>
                  </a:cubicBezTo>
                  <a:cubicBezTo>
                    <a:pt x="15240" y="43180"/>
                    <a:pt x="25400" y="30480"/>
                    <a:pt x="36830" y="21590"/>
                  </a:cubicBezTo>
                  <a:cubicBezTo>
                    <a:pt x="48260" y="11430"/>
                    <a:pt x="64770" y="5080"/>
                    <a:pt x="78740" y="2540"/>
                  </a:cubicBezTo>
                  <a:cubicBezTo>
                    <a:pt x="92710" y="0"/>
                    <a:pt x="110490" y="1270"/>
                    <a:pt x="124460" y="5080"/>
                  </a:cubicBezTo>
                  <a:cubicBezTo>
                    <a:pt x="138430" y="8890"/>
                    <a:pt x="163830" y="29210"/>
                    <a:pt x="163830" y="29210"/>
                  </a:cubicBezTo>
                </a:path>
              </a:pathLst>
            </a:custGeom>
            <a:solidFill>
              <a:srgbClr val="B3F1D1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5" id="25"/>
          <p:cNvGrpSpPr/>
          <p:nvPr/>
        </p:nvGrpSpPr>
        <p:grpSpPr>
          <a:xfrm rot="0">
            <a:off x="12304395" y="7355205"/>
            <a:ext cx="1894523" cy="511493"/>
            <a:chOff x="0" y="0"/>
            <a:chExt cx="2526030" cy="68199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49530" y="43180"/>
              <a:ext cx="2426970" cy="588010"/>
            </a:xfrm>
            <a:custGeom>
              <a:avLst/>
              <a:gdLst/>
              <a:ahLst/>
              <a:cxnLst/>
              <a:rect r="r" b="b" t="t" l="l"/>
              <a:pathLst>
                <a:path h="588010" w="2426970">
                  <a:moveTo>
                    <a:pt x="54610" y="405130"/>
                  </a:moveTo>
                  <a:cubicBezTo>
                    <a:pt x="219710" y="328930"/>
                    <a:pt x="299720" y="302260"/>
                    <a:pt x="384810" y="276860"/>
                  </a:cubicBezTo>
                  <a:cubicBezTo>
                    <a:pt x="490220" y="246380"/>
                    <a:pt x="586740" y="218440"/>
                    <a:pt x="745490" y="189230"/>
                  </a:cubicBezTo>
                  <a:cubicBezTo>
                    <a:pt x="1047750" y="132080"/>
                    <a:pt x="1803400" y="36830"/>
                    <a:pt x="2072640" y="15240"/>
                  </a:cubicBezTo>
                  <a:cubicBezTo>
                    <a:pt x="2189480" y="6350"/>
                    <a:pt x="2270760" y="0"/>
                    <a:pt x="2325370" y="7620"/>
                  </a:cubicBezTo>
                  <a:cubicBezTo>
                    <a:pt x="2353310" y="12700"/>
                    <a:pt x="2369820" y="16510"/>
                    <a:pt x="2386330" y="27940"/>
                  </a:cubicBezTo>
                  <a:cubicBezTo>
                    <a:pt x="2402840" y="40640"/>
                    <a:pt x="2415540" y="64770"/>
                    <a:pt x="2421890" y="80010"/>
                  </a:cubicBezTo>
                  <a:cubicBezTo>
                    <a:pt x="2426970" y="91440"/>
                    <a:pt x="2426970" y="101600"/>
                    <a:pt x="2425700" y="113030"/>
                  </a:cubicBezTo>
                  <a:cubicBezTo>
                    <a:pt x="2425700" y="123190"/>
                    <a:pt x="2424430" y="133350"/>
                    <a:pt x="2419350" y="143510"/>
                  </a:cubicBezTo>
                  <a:cubicBezTo>
                    <a:pt x="2411730" y="160020"/>
                    <a:pt x="2395220" y="182880"/>
                    <a:pt x="2378710" y="193040"/>
                  </a:cubicBezTo>
                  <a:cubicBezTo>
                    <a:pt x="2360930" y="203200"/>
                    <a:pt x="2332990" y="207010"/>
                    <a:pt x="2316480" y="207010"/>
                  </a:cubicBezTo>
                  <a:cubicBezTo>
                    <a:pt x="2303780" y="207010"/>
                    <a:pt x="2294890" y="203200"/>
                    <a:pt x="2284730" y="198120"/>
                  </a:cubicBezTo>
                  <a:cubicBezTo>
                    <a:pt x="2275840" y="194310"/>
                    <a:pt x="2266950" y="189230"/>
                    <a:pt x="2258060" y="180340"/>
                  </a:cubicBezTo>
                  <a:cubicBezTo>
                    <a:pt x="2246630" y="167640"/>
                    <a:pt x="2231390" y="144780"/>
                    <a:pt x="2227580" y="124460"/>
                  </a:cubicBezTo>
                  <a:cubicBezTo>
                    <a:pt x="2225040" y="104140"/>
                    <a:pt x="2228850" y="80010"/>
                    <a:pt x="2237740" y="62230"/>
                  </a:cubicBezTo>
                  <a:cubicBezTo>
                    <a:pt x="2247900" y="44450"/>
                    <a:pt x="2269490" y="26670"/>
                    <a:pt x="2283460" y="17780"/>
                  </a:cubicBezTo>
                  <a:cubicBezTo>
                    <a:pt x="2294890" y="11430"/>
                    <a:pt x="2302510" y="8890"/>
                    <a:pt x="2315210" y="8890"/>
                  </a:cubicBezTo>
                  <a:cubicBezTo>
                    <a:pt x="2331720" y="8890"/>
                    <a:pt x="2362200" y="15240"/>
                    <a:pt x="2377440" y="21590"/>
                  </a:cubicBezTo>
                  <a:cubicBezTo>
                    <a:pt x="2387600" y="27940"/>
                    <a:pt x="2395220" y="33020"/>
                    <a:pt x="2401570" y="43180"/>
                  </a:cubicBezTo>
                  <a:cubicBezTo>
                    <a:pt x="2411730" y="57150"/>
                    <a:pt x="2424430" y="81280"/>
                    <a:pt x="2425700" y="101600"/>
                  </a:cubicBezTo>
                  <a:cubicBezTo>
                    <a:pt x="2426970" y="121920"/>
                    <a:pt x="2420620" y="146050"/>
                    <a:pt x="2409190" y="163830"/>
                  </a:cubicBezTo>
                  <a:cubicBezTo>
                    <a:pt x="2397760" y="180340"/>
                    <a:pt x="2385060" y="193040"/>
                    <a:pt x="2358390" y="201930"/>
                  </a:cubicBezTo>
                  <a:cubicBezTo>
                    <a:pt x="2299970" y="223520"/>
                    <a:pt x="2145030" y="204470"/>
                    <a:pt x="2040890" y="214630"/>
                  </a:cubicBezTo>
                  <a:cubicBezTo>
                    <a:pt x="1939290" y="224790"/>
                    <a:pt x="1868170" y="245110"/>
                    <a:pt x="1739900" y="262890"/>
                  </a:cubicBezTo>
                  <a:cubicBezTo>
                    <a:pt x="1512570" y="294640"/>
                    <a:pt x="1049020" y="330200"/>
                    <a:pt x="793750" y="375920"/>
                  </a:cubicBezTo>
                  <a:cubicBezTo>
                    <a:pt x="617220" y="407670"/>
                    <a:pt x="478790" y="443230"/>
                    <a:pt x="353060" y="483870"/>
                  </a:cubicBezTo>
                  <a:cubicBezTo>
                    <a:pt x="254000" y="515620"/>
                    <a:pt x="152400" y="588010"/>
                    <a:pt x="95250" y="588010"/>
                  </a:cubicBezTo>
                  <a:cubicBezTo>
                    <a:pt x="67310" y="588010"/>
                    <a:pt x="46990" y="576580"/>
                    <a:pt x="31750" y="562610"/>
                  </a:cubicBezTo>
                  <a:cubicBezTo>
                    <a:pt x="16510" y="547370"/>
                    <a:pt x="3810" y="521970"/>
                    <a:pt x="1270" y="501650"/>
                  </a:cubicBezTo>
                  <a:cubicBezTo>
                    <a:pt x="0" y="480060"/>
                    <a:pt x="8890" y="452120"/>
                    <a:pt x="19050" y="435610"/>
                  </a:cubicBezTo>
                  <a:cubicBezTo>
                    <a:pt x="27940" y="421640"/>
                    <a:pt x="54610" y="405130"/>
                    <a:pt x="54610" y="405130"/>
                  </a:cubicBezTo>
                </a:path>
              </a:pathLst>
            </a:custGeom>
            <a:solidFill>
              <a:srgbClr val="B3F1D1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4264640" y="7319010"/>
            <a:ext cx="218122" cy="218122"/>
            <a:chOff x="0" y="0"/>
            <a:chExt cx="290830" cy="29083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49530" y="48260"/>
              <a:ext cx="187960" cy="191770"/>
            </a:xfrm>
            <a:custGeom>
              <a:avLst/>
              <a:gdLst/>
              <a:ahLst/>
              <a:cxnLst/>
              <a:rect r="r" b="b" t="t" l="l"/>
              <a:pathLst>
                <a:path h="191770" w="187960">
                  <a:moveTo>
                    <a:pt x="187960" y="67310"/>
                  </a:moveTo>
                  <a:cubicBezTo>
                    <a:pt x="187960" y="128270"/>
                    <a:pt x="180340" y="143510"/>
                    <a:pt x="171450" y="154940"/>
                  </a:cubicBezTo>
                  <a:cubicBezTo>
                    <a:pt x="162560" y="166370"/>
                    <a:pt x="148590" y="176530"/>
                    <a:pt x="135890" y="182880"/>
                  </a:cubicBezTo>
                  <a:cubicBezTo>
                    <a:pt x="121920" y="189230"/>
                    <a:pt x="105410" y="191770"/>
                    <a:pt x="90170" y="191770"/>
                  </a:cubicBezTo>
                  <a:cubicBezTo>
                    <a:pt x="76200" y="190500"/>
                    <a:pt x="59690" y="185420"/>
                    <a:pt x="46990" y="177800"/>
                  </a:cubicBezTo>
                  <a:cubicBezTo>
                    <a:pt x="34290" y="170180"/>
                    <a:pt x="22860" y="157480"/>
                    <a:pt x="15240" y="146050"/>
                  </a:cubicBezTo>
                  <a:cubicBezTo>
                    <a:pt x="7620" y="133350"/>
                    <a:pt x="2540" y="116840"/>
                    <a:pt x="1270" y="101600"/>
                  </a:cubicBezTo>
                  <a:cubicBezTo>
                    <a:pt x="0" y="87630"/>
                    <a:pt x="3810" y="71120"/>
                    <a:pt x="10160" y="57150"/>
                  </a:cubicBezTo>
                  <a:cubicBezTo>
                    <a:pt x="15240" y="43180"/>
                    <a:pt x="26670" y="30480"/>
                    <a:pt x="38100" y="21590"/>
                  </a:cubicBezTo>
                  <a:cubicBezTo>
                    <a:pt x="49530" y="12700"/>
                    <a:pt x="64770" y="5080"/>
                    <a:pt x="78740" y="2540"/>
                  </a:cubicBezTo>
                  <a:cubicBezTo>
                    <a:pt x="93980" y="0"/>
                    <a:pt x="110490" y="1270"/>
                    <a:pt x="124460" y="5080"/>
                  </a:cubicBezTo>
                  <a:cubicBezTo>
                    <a:pt x="138430" y="10160"/>
                    <a:pt x="163830" y="29210"/>
                    <a:pt x="163830" y="29210"/>
                  </a:cubicBezTo>
                </a:path>
              </a:pathLst>
            </a:custGeom>
            <a:solidFill>
              <a:srgbClr val="B3F1D1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29" id="29"/>
          <p:cNvSpPr txBox="true"/>
          <p:nvPr/>
        </p:nvSpPr>
        <p:spPr>
          <a:xfrm rot="0">
            <a:off x="6748462" y="5415229"/>
            <a:ext cx="9214538" cy="1271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69"/>
              </a:lnSpc>
            </a:pPr>
            <a:r>
              <a:rPr lang="en-US" sz="7899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THANK YOU!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747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40560" y="-561904"/>
            <a:ext cx="6444789" cy="11410808"/>
            <a:chOff x="0" y="0"/>
            <a:chExt cx="8593052" cy="1521441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2370" t="0" r="12370" b="0"/>
            <a:stretch>
              <a:fillRect/>
            </a:stretch>
          </p:blipFill>
          <p:spPr>
            <a:xfrm flipH="false" flipV="false">
              <a:off x="0" y="0"/>
              <a:ext cx="8593052" cy="7607206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12370" t="0" r="12370" b="0"/>
            <a:stretch>
              <a:fillRect/>
            </a:stretch>
          </p:blipFill>
          <p:spPr>
            <a:xfrm flipH="false" flipV="false">
              <a:off x="0" y="7607206"/>
              <a:ext cx="8593052" cy="7607206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6472217" y="3581400"/>
            <a:ext cx="10719432" cy="3062051"/>
            <a:chOff x="0" y="0"/>
            <a:chExt cx="14292576" cy="408273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66675"/>
              <a:ext cx="14292576" cy="1379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450"/>
                </a:lnSpc>
              </a:pPr>
              <a:r>
                <a:rPr lang="en-US" sz="6500">
                  <a:solidFill>
                    <a:srgbClr val="4CC29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DATABASE DESIGN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342958"/>
              <a:ext cx="13412426" cy="739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99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42273" y="0"/>
            <a:ext cx="15010163" cy="10287000"/>
          </a:xfrm>
          <a:custGeom>
            <a:avLst/>
            <a:gdLst/>
            <a:ahLst/>
            <a:cxnLst/>
            <a:rect r="r" b="b" t="t" l="l"/>
            <a:pathLst>
              <a:path h="10287000" w="15010163">
                <a:moveTo>
                  <a:pt x="0" y="0"/>
                </a:moveTo>
                <a:lnTo>
                  <a:pt x="15010163" y="0"/>
                </a:lnTo>
                <a:lnTo>
                  <a:pt x="1501016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3" r="0" b="-10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50279" y="469900"/>
            <a:ext cx="19264219" cy="211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50"/>
              </a:lnSpc>
            </a:pPr>
            <a:r>
              <a:rPr lang="en-US" sz="6500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EER</a:t>
            </a:r>
          </a:p>
          <a:p>
            <a:pPr algn="l">
              <a:lnSpc>
                <a:spcPts val="845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5506750" y="0"/>
            <a:ext cx="7274501" cy="10287000"/>
          </a:xfrm>
          <a:custGeom>
            <a:avLst/>
            <a:gdLst/>
            <a:ahLst/>
            <a:cxnLst/>
            <a:rect r="r" b="b" t="t" l="l"/>
            <a:pathLst>
              <a:path h="10287000" w="7274501">
                <a:moveTo>
                  <a:pt x="0" y="0"/>
                </a:moveTo>
                <a:lnTo>
                  <a:pt x="7274500" y="0"/>
                </a:lnTo>
                <a:lnTo>
                  <a:pt x="72745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50279" y="469900"/>
            <a:ext cx="19264219" cy="318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50"/>
              </a:lnSpc>
            </a:pPr>
            <a:r>
              <a:rPr lang="en-US" sz="6500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UML</a:t>
            </a:r>
          </a:p>
          <a:p>
            <a:pPr algn="l">
              <a:lnSpc>
                <a:spcPts val="8450"/>
              </a:lnSpc>
            </a:pPr>
            <a:r>
              <a:rPr lang="en-US" sz="6500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CLASS</a:t>
            </a:r>
          </a:p>
          <a:p>
            <a:pPr algn="l">
              <a:lnSpc>
                <a:spcPts val="8450"/>
              </a:lnSpc>
            </a:pPr>
            <a:r>
              <a:rPr lang="en-US" sz="6500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DIAGRAM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747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05128" y="-561904"/>
            <a:ext cx="6444789" cy="11410808"/>
            <a:chOff x="0" y="0"/>
            <a:chExt cx="8593052" cy="1521441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2370" t="0" r="12370" b="0"/>
            <a:stretch>
              <a:fillRect/>
            </a:stretch>
          </p:blipFill>
          <p:spPr>
            <a:xfrm flipH="false" flipV="false">
              <a:off x="0" y="0"/>
              <a:ext cx="8593052" cy="7607206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12370" t="0" r="12370" b="0"/>
            <a:stretch>
              <a:fillRect/>
            </a:stretch>
          </p:blipFill>
          <p:spPr>
            <a:xfrm flipH="false" flipV="false">
              <a:off x="0" y="7607206"/>
              <a:ext cx="8593052" cy="7607206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6472217" y="3139440"/>
            <a:ext cx="10719432" cy="3945971"/>
            <a:chOff x="0" y="0"/>
            <a:chExt cx="14292576" cy="526129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47625"/>
              <a:ext cx="14292576" cy="2538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670"/>
                </a:lnSpc>
              </a:pPr>
              <a:r>
                <a:rPr lang="en-US" sz="5900">
                  <a:solidFill>
                    <a:srgbClr val="4CC29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DATABASE</a:t>
              </a:r>
            </a:p>
            <a:p>
              <a:pPr algn="l">
                <a:lnSpc>
                  <a:spcPts val="7670"/>
                </a:lnSpc>
              </a:pPr>
              <a:r>
                <a:rPr lang="en-US" sz="5900">
                  <a:solidFill>
                    <a:srgbClr val="4CC297"/>
                  </a:solidFill>
                  <a:latin typeface="Oswald Bold"/>
                  <a:ea typeface="Oswald Bold"/>
                  <a:cs typeface="Oswald Bold"/>
                  <a:sym typeface="Oswald Bold"/>
                </a:rPr>
                <a:t>IMPLEMENTATION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4521518"/>
              <a:ext cx="13412426" cy="739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99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994913" y="2079238"/>
            <a:ext cx="14298174" cy="7179062"/>
          </a:xfrm>
          <a:custGeom>
            <a:avLst/>
            <a:gdLst/>
            <a:ahLst/>
            <a:cxnLst/>
            <a:rect r="r" b="b" t="t" l="l"/>
            <a:pathLst>
              <a:path h="7179062" w="14298174">
                <a:moveTo>
                  <a:pt x="0" y="0"/>
                </a:moveTo>
                <a:lnTo>
                  <a:pt x="14298174" y="0"/>
                </a:lnTo>
                <a:lnTo>
                  <a:pt x="14298174" y="7179062"/>
                </a:lnTo>
                <a:lnTo>
                  <a:pt x="0" y="71790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35807"/>
            <a:ext cx="12280387" cy="88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9"/>
              </a:lnSpc>
            </a:pPr>
            <a:r>
              <a:rPr lang="en-US" sz="5099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DEPLOYEMENT IN GOOGLE CLOUD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565629" y="2341299"/>
            <a:ext cx="9156743" cy="6823624"/>
          </a:xfrm>
          <a:custGeom>
            <a:avLst/>
            <a:gdLst/>
            <a:ahLst/>
            <a:cxnLst/>
            <a:rect r="r" b="b" t="t" l="l"/>
            <a:pathLst>
              <a:path h="6823624" w="9156743">
                <a:moveTo>
                  <a:pt x="0" y="0"/>
                </a:moveTo>
                <a:lnTo>
                  <a:pt x="9156742" y="0"/>
                </a:lnTo>
                <a:lnTo>
                  <a:pt x="9156742" y="6823624"/>
                </a:lnTo>
                <a:lnTo>
                  <a:pt x="0" y="68236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194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35807"/>
            <a:ext cx="12280387" cy="88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9"/>
              </a:lnSpc>
            </a:pPr>
            <a:r>
              <a:rPr lang="en-US" sz="5099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DDL COMMANDS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959750" y="864454"/>
            <a:ext cx="463796" cy="463796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0"/>
                  </a:moveTo>
                  <a:lnTo>
                    <a:pt x="6350000" y="0"/>
                  </a:lnTo>
                  <a:lnTo>
                    <a:pt x="6350000" y="6350000"/>
                  </a:lnTo>
                  <a:lnTo>
                    <a:pt x="0" y="6350000"/>
                  </a:lnTo>
                  <a:close/>
                </a:path>
              </a:pathLst>
            </a:custGeom>
            <a:solidFill>
              <a:srgbClr val="4CC29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397183" y="1715918"/>
            <a:ext cx="10184509" cy="7932715"/>
          </a:xfrm>
          <a:custGeom>
            <a:avLst/>
            <a:gdLst/>
            <a:ahLst/>
            <a:cxnLst/>
            <a:rect r="r" b="b" t="t" l="l"/>
            <a:pathLst>
              <a:path h="7932715" w="10184509">
                <a:moveTo>
                  <a:pt x="0" y="0"/>
                </a:moveTo>
                <a:lnTo>
                  <a:pt x="10184509" y="0"/>
                </a:lnTo>
                <a:lnTo>
                  <a:pt x="10184509" y="7932715"/>
                </a:lnTo>
                <a:lnTo>
                  <a:pt x="0" y="79327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47750" y="835807"/>
            <a:ext cx="12280387" cy="88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9"/>
              </a:lnSpc>
            </a:pPr>
            <a:r>
              <a:rPr lang="en-US" sz="5099">
                <a:solidFill>
                  <a:srgbClr val="4CC297"/>
                </a:solidFill>
                <a:latin typeface="Oswald Bold"/>
                <a:ea typeface="Oswald Bold"/>
                <a:cs typeface="Oswald Bold"/>
                <a:sym typeface="Oswald Bold"/>
              </a:rPr>
              <a:t>DATA INSERTION USING PYTHON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DAGNyIxE744</dc:identifier>
  <dcterms:modified xsi:type="dcterms:W3CDTF">2011-08-01T06:04:30Z</dcterms:modified>
  <cp:revision>1</cp:revision>
  <dc:title>6700-Project</dc:title>
</cp:coreProperties>
</file>

<file path=docProps/thumbnail.jpeg>
</file>